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2" r:id="rId4"/>
    <p:sldMasterId id="2147483662" r:id="rId5"/>
  </p:sldMasterIdLst>
  <p:handoutMasterIdLst>
    <p:handoutMasterId r:id="rId20"/>
  </p:handoutMasterIdLst>
  <p:sldIdLst>
    <p:sldId id="331" r:id="rId6"/>
    <p:sldId id="320" r:id="rId7"/>
    <p:sldId id="319" r:id="rId8"/>
    <p:sldId id="335" r:id="rId9"/>
    <p:sldId id="333" r:id="rId10"/>
    <p:sldId id="323" r:id="rId11"/>
    <p:sldId id="332" r:id="rId12"/>
    <p:sldId id="324" r:id="rId13"/>
    <p:sldId id="299" r:id="rId14"/>
    <p:sldId id="334" r:id="rId15"/>
    <p:sldId id="277" r:id="rId16"/>
    <p:sldId id="329" r:id="rId17"/>
    <p:sldId id="336" r:id="rId18"/>
    <p:sldId id="326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6D6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AD1B54-3FBE-71FE-E5F7-1E6A512AA93B}" v="1" dt="2020-10-12T09:45:31.930"/>
    <p1510:client id="{92D56A4D-FBB1-402C-A750-3E2A4BEE5030}" v="49" dt="2020-09-21T14:50:35.942"/>
    <p1510:client id="{C93F846E-F9FF-34B0-71E6-34F5A18B4CBB}" v="382" dt="2020-09-22T14:44:49.734"/>
    <p1510:client id="{DDAD42B6-FCE6-516B-B81E-FEC7E9ECD4B6}" v="8" dt="2020-10-09T14:03:54.174"/>
    <p1510:client id="{F05B162A-2179-9897-FCB7-A414E1D67AB1}" v="72" dt="2020-09-03T08:18:31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120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usha Gurung" userId="S::anusha.ag@citizensadvicerushmoor.org.uk::0b8fc671-f884-4257-85ac-95007af9861b" providerId="AD" clId="Web-{DDAD42B6-FCE6-516B-B81E-FEC7E9ECD4B6}"/>
    <pc:docChg chg="modSld">
      <pc:chgData name="Anusha Gurung" userId="S::anusha.ag@citizensadvicerushmoor.org.uk::0b8fc671-f884-4257-85ac-95007af9861b" providerId="AD" clId="Web-{DDAD42B6-FCE6-516B-B81E-FEC7E9ECD4B6}" dt="2020-10-09T14:03:54.174" v="6" actId="1076"/>
      <pc:docMkLst>
        <pc:docMk/>
      </pc:docMkLst>
      <pc:sldChg chg="addSp modSp">
        <pc:chgData name="Anusha Gurung" userId="S::anusha.ag@citizensadvicerushmoor.org.uk::0b8fc671-f884-4257-85ac-95007af9861b" providerId="AD" clId="Web-{DDAD42B6-FCE6-516B-B81E-FEC7E9ECD4B6}" dt="2020-10-09T14:03:54.174" v="6" actId="1076"/>
        <pc:sldMkLst>
          <pc:docMk/>
          <pc:sldMk cId="3373707981" sldId="331"/>
        </pc:sldMkLst>
        <pc:picChg chg="add mod">
          <ac:chgData name="Anusha Gurung" userId="S::anusha.ag@citizensadvicerushmoor.org.uk::0b8fc671-f884-4257-85ac-95007af9861b" providerId="AD" clId="Web-{DDAD42B6-FCE6-516B-B81E-FEC7E9ECD4B6}" dt="2020-10-09T14:03:54.174" v="6" actId="1076"/>
          <ac:picMkLst>
            <pc:docMk/>
            <pc:sldMk cId="3373707981" sldId="331"/>
            <ac:picMk id="3" creationId="{D3E245B2-1711-4553-A18A-E93F59F297F9}"/>
          </ac:picMkLst>
        </pc:picChg>
      </pc:sldChg>
    </pc:docChg>
  </pc:docChgLst>
  <pc:docChgLst>
    <pc:chgData name="Anusha Gurung" userId="S::anusha.ag@citizensadvicerushmoor.org.uk::0b8fc671-f884-4257-85ac-95007af9861b" providerId="AD" clId="Web-{31AD1B54-3FBE-71FE-E5F7-1E6A512AA93B}"/>
    <pc:docChg chg="modSld">
      <pc:chgData name="Anusha Gurung" userId="S::anusha.ag@citizensadvicerushmoor.org.uk::0b8fc671-f884-4257-85ac-95007af9861b" providerId="AD" clId="Web-{31AD1B54-3FBE-71FE-E5F7-1E6A512AA93B}" dt="2020-10-12T09:45:31.930" v="0" actId="1076"/>
      <pc:docMkLst>
        <pc:docMk/>
      </pc:docMkLst>
      <pc:sldChg chg="modSp">
        <pc:chgData name="Anusha Gurung" userId="S::anusha.ag@citizensadvicerushmoor.org.uk::0b8fc671-f884-4257-85ac-95007af9861b" providerId="AD" clId="Web-{31AD1B54-3FBE-71FE-E5F7-1E6A512AA93B}" dt="2020-10-12T09:45:31.930" v="0" actId="1076"/>
        <pc:sldMkLst>
          <pc:docMk/>
          <pc:sldMk cId="358961757" sldId="329"/>
        </pc:sldMkLst>
        <pc:picChg chg="mod">
          <ac:chgData name="Anusha Gurung" userId="S::anusha.ag@citizensadvicerushmoor.org.uk::0b8fc671-f884-4257-85ac-95007af9861b" providerId="AD" clId="Web-{31AD1B54-3FBE-71FE-E5F7-1E6A512AA93B}" dt="2020-10-12T09:45:31.930" v="0" actId="1076"/>
          <ac:picMkLst>
            <pc:docMk/>
            <pc:sldMk cId="358961757" sldId="329"/>
            <ac:picMk id="13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6BBF1-1703-7147-BF06-70A28446ECD9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0B736-5276-294B-A71A-F4AFC0FB3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97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text with silho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640263" y="1643063"/>
            <a:ext cx="4046537" cy="485298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922767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: Inventive with speech bubb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ventiveteal_speech_bubbl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t="46251" r="-6772" b="-46252"/>
          <a:stretch/>
        </p:blipFill>
        <p:spPr>
          <a:xfrm>
            <a:off x="-28800" y="-18000"/>
            <a:ext cx="9036000" cy="965160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62575" y="5291138"/>
            <a:ext cx="3414713" cy="12985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GB" dirty="0"/>
              <a:t>Sub title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6760" y="389540"/>
            <a:ext cx="7280907" cy="1741238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37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: Generous with speech bubb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nerousgreen_speech_bubbl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46251" r="-6765" b="-46252"/>
          <a:stretch/>
        </p:blipFill>
        <p:spPr>
          <a:xfrm>
            <a:off x="-28800" y="-18000"/>
            <a:ext cx="9036000" cy="965160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62575" y="5291138"/>
            <a:ext cx="3414713" cy="12985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accent5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GB" dirty="0"/>
              <a:t>Sub title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6760" y="389540"/>
            <a:ext cx="7280907" cy="174123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902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: Heritage with silho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53204" y="276652"/>
            <a:ext cx="4232908" cy="22492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53203" y="2864027"/>
            <a:ext cx="3414713" cy="12985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rgbClr val="004B88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GB" dirty="0"/>
              <a:t>Sub title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586111" y="276653"/>
            <a:ext cx="4261027" cy="625749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397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: Responsible with silhouet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3204" y="276652"/>
            <a:ext cx="4232908" cy="22492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53203" y="2864027"/>
            <a:ext cx="3414713" cy="12985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accent1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GB" dirty="0"/>
              <a:t>Sub title</a:t>
            </a:r>
            <a:endParaRPr 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586111" y="276653"/>
            <a:ext cx="4261027" cy="6257498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7486B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181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: Inventive with silhouet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204" y="276652"/>
            <a:ext cx="4232908" cy="2249238"/>
          </a:xfrm>
        </p:spPr>
        <p:txBody>
          <a:bodyPr/>
          <a:lstStyle>
            <a:lvl1pPr>
              <a:defRPr>
                <a:solidFill>
                  <a:srgbClr val="00627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53203" y="2864027"/>
            <a:ext cx="3414713" cy="12985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GB" dirty="0"/>
              <a:t>Sub title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586111" y="276653"/>
            <a:ext cx="4261027" cy="6257498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73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: bullet points with silho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640263" y="1643063"/>
            <a:ext cx="4046537" cy="485298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3060274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: text with silho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640263" y="1643063"/>
            <a:ext cx="4046537" cy="485298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322797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: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4640263" y="1643063"/>
            <a:ext cx="4046537" cy="48529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09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: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457200" y="1643063"/>
            <a:ext cx="8229600" cy="48529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51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: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4640263" y="1643728"/>
            <a:ext cx="4046537" cy="48529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02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bullet points with silho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640263" y="1643063"/>
            <a:ext cx="4046537" cy="485298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2255814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: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35996" y="1643063"/>
            <a:ext cx="4050804" cy="2392715"/>
          </a:xfrm>
        </p:spPr>
        <p:txBody>
          <a:bodyPr/>
          <a:lstStyle/>
          <a:p>
            <a:pPr lvl="0"/>
            <a:r>
              <a:rPr lang="en-GB" dirty="0"/>
              <a:t>Insert your quote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68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: Responsib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545243" y="5302177"/>
            <a:ext cx="3471470" cy="147002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1"/>
                </a:solidFill>
                <a:latin typeface="Open Sans"/>
                <a:cs typeface="Open San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7" name="Picture 6" descr="socialmedia_youtub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18" y="5601001"/>
            <a:ext cx="812991" cy="868529"/>
          </a:xfrm>
          <a:prstGeom prst="rect">
            <a:avLst/>
          </a:prstGeom>
        </p:spPr>
      </p:pic>
      <p:pic>
        <p:nvPicPr>
          <p:cNvPr id="8" name="Picture 7" descr="socialmedia_faceboo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77" y="5601001"/>
            <a:ext cx="812991" cy="868529"/>
          </a:xfrm>
          <a:prstGeom prst="rect">
            <a:avLst/>
          </a:prstGeom>
        </p:spPr>
      </p:pic>
      <p:pic>
        <p:nvPicPr>
          <p:cNvPr id="9" name="Picture 8" descr="socialmedia_twitte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47" y="5601001"/>
            <a:ext cx="812991" cy="86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02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: Inventive with speech bubb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ventiveteal_speech_bubbl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t="46251" r="-6772" b="-46252"/>
          <a:stretch/>
        </p:blipFill>
        <p:spPr>
          <a:xfrm>
            <a:off x="-28800" y="-18000"/>
            <a:ext cx="9036000" cy="965160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62575" y="5291138"/>
            <a:ext cx="3414713" cy="12985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GB" dirty="0"/>
              <a:t>Sub title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6760" y="389540"/>
            <a:ext cx="7280907" cy="1741238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755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: text with silho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640263" y="1643063"/>
            <a:ext cx="4046537" cy="485298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3487782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: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457200" y="1643063"/>
            <a:ext cx="8229600" cy="48529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58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: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4640263" y="1643728"/>
            <a:ext cx="4046537" cy="48529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016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: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35996" y="1643063"/>
            <a:ext cx="4050804" cy="2392715"/>
          </a:xfrm>
        </p:spPr>
        <p:txBody>
          <a:bodyPr/>
          <a:lstStyle/>
          <a:p>
            <a:pPr lvl="0"/>
            <a:r>
              <a:rPr lang="en-GB" dirty="0"/>
              <a:t>Insert your quote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170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: bullet points with silho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640263" y="1643063"/>
            <a:ext cx="4046537" cy="485298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2244895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: Generous with silhouet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204" y="276652"/>
            <a:ext cx="4232908" cy="2249238"/>
          </a:xfrm>
        </p:spPr>
        <p:txBody>
          <a:bodyPr/>
          <a:lstStyle>
            <a:lvl1pPr>
              <a:defRPr>
                <a:solidFill>
                  <a:srgbClr val="00574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53203" y="2864027"/>
            <a:ext cx="3414713" cy="12985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accent5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GB" dirty="0"/>
              <a:t>Sub title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586111" y="276653"/>
            <a:ext cx="4261027" cy="6257498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574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873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764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4640263" y="1643063"/>
            <a:ext cx="4046537" cy="48529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5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slide: text with silho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640263" y="1643063"/>
            <a:ext cx="4046537" cy="485298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3718397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slide: bullet points with silho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640263" y="1643063"/>
            <a:ext cx="4046537" cy="485298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77954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slide: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457200" y="1643063"/>
            <a:ext cx="8229600" cy="48529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01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slide: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4640263" y="1643728"/>
            <a:ext cx="4046537" cy="48529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8379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: Herit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45243" y="5302177"/>
            <a:ext cx="3471470" cy="1470025"/>
          </a:xfrm>
        </p:spPr>
        <p:txBody>
          <a:bodyPr>
            <a:normAutofit/>
          </a:bodyPr>
          <a:lstStyle>
            <a:lvl1pPr algn="r">
              <a:defRPr sz="2000">
                <a:latin typeface="Open Sans"/>
                <a:cs typeface="Open San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3" name="Picture 2" descr="socialmedia_youtub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18" y="5601001"/>
            <a:ext cx="812991" cy="868529"/>
          </a:xfrm>
          <a:prstGeom prst="rect">
            <a:avLst/>
          </a:prstGeom>
        </p:spPr>
      </p:pic>
      <p:pic>
        <p:nvPicPr>
          <p:cNvPr id="4" name="Picture 3" descr="socialmedia_faceboo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77" y="5601001"/>
            <a:ext cx="812991" cy="868529"/>
          </a:xfrm>
          <a:prstGeom prst="rect">
            <a:avLst/>
          </a:prstGeom>
        </p:spPr>
      </p:pic>
      <p:pic>
        <p:nvPicPr>
          <p:cNvPr id="5" name="Picture 4" descr="socialmedia_twitte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47" y="5601001"/>
            <a:ext cx="812991" cy="86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1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: Responsib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545243" y="5302177"/>
            <a:ext cx="3471470" cy="147002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1"/>
                </a:solidFill>
                <a:latin typeface="Open Sans"/>
                <a:cs typeface="Open San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7" name="Picture 6" descr="socialmedia_youtub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18" y="5601001"/>
            <a:ext cx="812991" cy="868529"/>
          </a:xfrm>
          <a:prstGeom prst="rect">
            <a:avLst/>
          </a:prstGeom>
        </p:spPr>
      </p:pic>
      <p:pic>
        <p:nvPicPr>
          <p:cNvPr id="8" name="Picture 7" descr="socialmedia_faceboo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77" y="5601001"/>
            <a:ext cx="812991" cy="868529"/>
          </a:xfrm>
          <a:prstGeom prst="rect">
            <a:avLst/>
          </a:prstGeom>
        </p:spPr>
      </p:pic>
      <p:pic>
        <p:nvPicPr>
          <p:cNvPr id="9" name="Picture 8" descr="socialmedia_twitte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47" y="5601001"/>
            <a:ext cx="812991" cy="86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71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: Inventiv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545243" y="5302177"/>
            <a:ext cx="3471470" cy="147002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7" name="Picture 6" descr="socialmedia_youtub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18" y="5601001"/>
            <a:ext cx="812991" cy="868529"/>
          </a:xfrm>
          <a:prstGeom prst="rect">
            <a:avLst/>
          </a:prstGeom>
        </p:spPr>
      </p:pic>
      <p:pic>
        <p:nvPicPr>
          <p:cNvPr id="8" name="Picture 7" descr="socialmedia_faceboo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77" y="5601001"/>
            <a:ext cx="812991" cy="868529"/>
          </a:xfrm>
          <a:prstGeom prst="rect">
            <a:avLst/>
          </a:prstGeom>
        </p:spPr>
      </p:pic>
      <p:pic>
        <p:nvPicPr>
          <p:cNvPr id="9" name="Picture 8" descr="socialmedia_twitte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47" y="5601001"/>
            <a:ext cx="812991" cy="86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910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: Generou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545243" y="5302177"/>
            <a:ext cx="3471470" cy="147002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5"/>
                </a:solidFill>
                <a:latin typeface="Open Sans"/>
                <a:cs typeface="Open San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7" name="Picture 6" descr="socialmedia_youtub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18" y="5601001"/>
            <a:ext cx="812991" cy="868529"/>
          </a:xfrm>
          <a:prstGeom prst="rect">
            <a:avLst/>
          </a:prstGeom>
        </p:spPr>
      </p:pic>
      <p:pic>
        <p:nvPicPr>
          <p:cNvPr id="8" name="Picture 7" descr="socialmedia_faceboo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77" y="5601001"/>
            <a:ext cx="812991" cy="868529"/>
          </a:xfrm>
          <a:prstGeom prst="rect">
            <a:avLst/>
          </a:prstGeom>
        </p:spPr>
      </p:pic>
      <p:pic>
        <p:nvPicPr>
          <p:cNvPr id="9" name="Picture 8" descr="socialmedia_twitte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47" y="5601001"/>
            <a:ext cx="812991" cy="86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206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: Responsible with speech bubb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sponsiblepurple_speech_bubbl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t="46251" r="-6772" b="-46252"/>
          <a:stretch/>
        </p:blipFill>
        <p:spPr>
          <a:xfrm>
            <a:off x="-28800" y="-18000"/>
            <a:ext cx="9036000" cy="965160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912556" y="5291138"/>
            <a:ext cx="2864732" cy="12985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accent1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GB" dirty="0"/>
              <a:t>Sub title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96760" y="389540"/>
            <a:ext cx="7280907" cy="17412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88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: Generous with silhouet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204" y="276652"/>
            <a:ext cx="4232908" cy="2249238"/>
          </a:xfrm>
        </p:spPr>
        <p:txBody>
          <a:bodyPr/>
          <a:lstStyle>
            <a:lvl1pPr>
              <a:defRPr>
                <a:solidFill>
                  <a:srgbClr val="00574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53203" y="2864027"/>
            <a:ext cx="3414713" cy="12985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accent5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GB" dirty="0"/>
              <a:t>Sub title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586111" y="276653"/>
            <a:ext cx="4261027" cy="6257498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574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5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457200" y="1643063"/>
            <a:ext cx="8229600" cy="48529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987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: bullet points with silho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640263" y="1643063"/>
            <a:ext cx="4046537" cy="485298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873667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: text with silho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640263" y="1643063"/>
            <a:ext cx="4046537" cy="485298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11589253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: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457200" y="1643063"/>
            <a:ext cx="8229600" cy="48529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695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: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4640263" y="1643728"/>
            <a:ext cx="4046537" cy="48529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479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: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35996" y="1643063"/>
            <a:ext cx="4050804" cy="2392715"/>
          </a:xfrm>
        </p:spPr>
        <p:txBody>
          <a:bodyPr/>
          <a:lstStyle/>
          <a:p>
            <a:pPr lvl="0"/>
            <a:r>
              <a:rPr lang="en-GB" dirty="0"/>
              <a:t>Insert your quote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218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: text with silho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640263" y="1643063"/>
            <a:ext cx="4046537" cy="485298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19751304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: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457200" y="1643063"/>
            <a:ext cx="8229600" cy="48529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017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: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4640263" y="1643728"/>
            <a:ext cx="4046537" cy="48529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4082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: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35996" y="1643063"/>
            <a:ext cx="4050804" cy="2392715"/>
          </a:xfrm>
        </p:spPr>
        <p:txBody>
          <a:bodyPr/>
          <a:lstStyle/>
          <a:p>
            <a:pPr lvl="0"/>
            <a:r>
              <a:rPr lang="en-GB" dirty="0"/>
              <a:t>Insert your quote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995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: bullet points with silho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640263" y="1643063"/>
            <a:ext cx="4046537" cy="485298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6352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4640263" y="1643728"/>
            <a:ext cx="4046537" cy="48529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0785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: Generous with silhouet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204" y="276652"/>
            <a:ext cx="4232908" cy="2249238"/>
          </a:xfrm>
        </p:spPr>
        <p:txBody>
          <a:bodyPr/>
          <a:lstStyle>
            <a:lvl1pPr>
              <a:defRPr>
                <a:solidFill>
                  <a:srgbClr val="00574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53203" y="2864027"/>
            <a:ext cx="3414713" cy="12985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accent5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GB" dirty="0"/>
              <a:t>Sub title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586111" y="276653"/>
            <a:ext cx="4261027" cy="6257498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574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6103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: Responsib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545243" y="5302177"/>
            <a:ext cx="3471470" cy="147002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1"/>
                </a:solidFill>
                <a:latin typeface="Open Sans"/>
                <a:cs typeface="Open San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7" name="Picture 6" descr="socialmedia_youtub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18" y="5601001"/>
            <a:ext cx="812991" cy="868529"/>
          </a:xfrm>
          <a:prstGeom prst="rect">
            <a:avLst/>
          </a:prstGeom>
        </p:spPr>
      </p:pic>
      <p:pic>
        <p:nvPicPr>
          <p:cNvPr id="8" name="Picture 7" descr="socialmedia_faceboo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77" y="5601001"/>
            <a:ext cx="812991" cy="868529"/>
          </a:xfrm>
          <a:prstGeom prst="rect">
            <a:avLst/>
          </a:prstGeom>
        </p:spPr>
      </p:pic>
      <p:pic>
        <p:nvPicPr>
          <p:cNvPr id="9" name="Picture 8" descr="socialmedia_twitte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47" y="5601001"/>
            <a:ext cx="812991" cy="86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396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: text with silho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640263" y="1643063"/>
            <a:ext cx="4046537" cy="485298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36854514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: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457200" y="1643063"/>
            <a:ext cx="8229600" cy="48529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658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: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4640263" y="1643728"/>
            <a:ext cx="4046537" cy="48529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7124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: bullet points with silho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640263" y="1643063"/>
            <a:ext cx="4046537" cy="485298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25303587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slide: Generous with silhouet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204" y="276652"/>
            <a:ext cx="4232908" cy="2249238"/>
          </a:xfrm>
        </p:spPr>
        <p:txBody>
          <a:bodyPr/>
          <a:lstStyle>
            <a:lvl1pPr>
              <a:defRPr>
                <a:solidFill>
                  <a:srgbClr val="00574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53203" y="2864027"/>
            <a:ext cx="3414713" cy="12985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accent5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GB" dirty="0"/>
              <a:t>Sub title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586111" y="276653"/>
            <a:ext cx="4261027" cy="6257498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574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0493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 slide: Responsib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545243" y="5302177"/>
            <a:ext cx="3471470" cy="147002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1"/>
                </a:solidFill>
                <a:latin typeface="Open Sans"/>
                <a:cs typeface="Open San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7" name="Picture 6" descr="socialmedia_youtub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18" y="5601001"/>
            <a:ext cx="812991" cy="868529"/>
          </a:xfrm>
          <a:prstGeom prst="rect">
            <a:avLst/>
          </a:prstGeom>
        </p:spPr>
      </p:pic>
      <p:pic>
        <p:nvPicPr>
          <p:cNvPr id="8" name="Picture 7" descr="socialmedia_faceboo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77" y="5601001"/>
            <a:ext cx="812991" cy="868529"/>
          </a:xfrm>
          <a:prstGeom prst="rect">
            <a:avLst/>
          </a:prstGeom>
        </p:spPr>
      </p:pic>
      <p:pic>
        <p:nvPicPr>
          <p:cNvPr id="9" name="Picture 8" descr="socialmedia_twitte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47" y="5601001"/>
            <a:ext cx="812991" cy="86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1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643063"/>
            <a:ext cx="4050804" cy="48529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35996" y="1643063"/>
            <a:ext cx="4050804" cy="2392715"/>
          </a:xfrm>
        </p:spPr>
        <p:txBody>
          <a:bodyPr/>
          <a:lstStyle/>
          <a:p>
            <a:pPr lvl="0"/>
            <a:r>
              <a:rPr lang="en-GB" dirty="0"/>
              <a:t>Insert your quote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75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: Responsible with speech bubb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sponsiblepurple_speech_bubbl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t="46251" r="-6772" b="-46252"/>
          <a:stretch/>
        </p:blipFill>
        <p:spPr>
          <a:xfrm>
            <a:off x="-28800" y="-18000"/>
            <a:ext cx="9036000" cy="965160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912556" y="5291138"/>
            <a:ext cx="2864732" cy="12985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accent1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GB" dirty="0"/>
              <a:t>Sub title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96760" y="389540"/>
            <a:ext cx="7280907" cy="17412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68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: Generous with silhouet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204" y="276652"/>
            <a:ext cx="4232908" cy="2249238"/>
          </a:xfrm>
        </p:spPr>
        <p:txBody>
          <a:bodyPr/>
          <a:lstStyle>
            <a:lvl1pPr>
              <a:defRPr>
                <a:solidFill>
                  <a:srgbClr val="00574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53203" y="2864027"/>
            <a:ext cx="3414713" cy="12985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accent5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GB" dirty="0"/>
              <a:t>Sub title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586111" y="276653"/>
            <a:ext cx="4261027" cy="6257498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574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594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: Heritage with speech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ritageblue_speech_bubbl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" t="46247" r="-6762" b="-46247"/>
          <a:stretch/>
        </p:blipFill>
        <p:spPr>
          <a:xfrm>
            <a:off x="-28800" y="-18000"/>
            <a:ext cx="9036623" cy="96521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760" y="389540"/>
            <a:ext cx="7280907" cy="17412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912556" y="5291138"/>
            <a:ext cx="2864732" cy="12985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latin typeface="Open Sans"/>
                <a:cs typeface="Open Sans"/>
              </a:defRPr>
            </a:lvl1pPr>
          </a:lstStyle>
          <a:p>
            <a:pPr lvl="0"/>
            <a:r>
              <a:rPr lang="en-GB" dirty="0"/>
              <a:t>Sub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31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2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91" r:id="rId7"/>
    <p:sldLayoutId id="2147483692" r:id="rId8"/>
    <p:sldLayoutId id="2147483655" r:id="rId9"/>
    <p:sldLayoutId id="2147483650" r:id="rId10"/>
    <p:sldLayoutId id="2147483651" r:id="rId11"/>
    <p:sldLayoutId id="2147483667" r:id="rId12"/>
    <p:sldLayoutId id="2147483668" r:id="rId13"/>
    <p:sldLayoutId id="2147483669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916" r:id="rId21"/>
    <p:sldLayoutId id="2147483908" r:id="rId22"/>
    <p:sldLayoutId id="2147483909" r:id="rId23"/>
    <p:sldLayoutId id="2147483910" r:id="rId24"/>
    <p:sldLayoutId id="2147483911" r:id="rId25"/>
    <p:sldLayoutId id="2147483912" r:id="rId26"/>
    <p:sldLayoutId id="2147483913" r:id="rId27"/>
    <p:sldLayoutId id="2147483914" r:id="rId28"/>
    <p:sldLayoutId id="2147484262" r:id="rId29"/>
    <p:sldLayoutId id="2147484258" r:id="rId30"/>
    <p:sldLayoutId id="2147484259" r:id="rId31"/>
    <p:sldLayoutId id="2147484260" r:id="rId32"/>
    <p:sldLayoutId id="2147484261" r:id="rId33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Open Sans"/>
          <a:ea typeface="+mj-ea"/>
          <a:cs typeface="Open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Open Sans"/>
          <a:ea typeface="+mn-ea"/>
          <a:cs typeface="Open San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Open Sans"/>
          <a:ea typeface="+mn-ea"/>
          <a:cs typeface="Open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Open Sans"/>
          <a:ea typeface="+mn-ea"/>
          <a:cs typeface="Open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Open Sans"/>
          <a:ea typeface="+mn-ea"/>
          <a:cs typeface="Open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Open Sans"/>
          <a:ea typeface="+mn-ea"/>
          <a:cs typeface="Open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6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93" r:id="rId5"/>
    <p:sldLayoutId id="2147483694" r:id="rId6"/>
    <p:sldLayoutId id="2147483695" r:id="rId7"/>
    <p:sldLayoutId id="2147483696" r:id="rId8"/>
    <p:sldLayoutId id="2147483698" r:id="rId9"/>
    <p:sldLayoutId id="2147483699" r:id="rId10"/>
    <p:sldLayoutId id="2147483700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  <p:sldLayoutId id="2147484191" r:id="rId19"/>
    <p:sldLayoutId id="2147484192" r:id="rId20"/>
    <p:sldLayoutId id="2147484193" r:id="rId21"/>
    <p:sldLayoutId id="2147484195" r:id="rId22"/>
    <p:sldLayoutId id="2147484196" r:id="rId23"/>
    <p:sldLayoutId id="2147484197" r:id="rId2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CPG-R9bFDQ8?feature=oembed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9.xml"/><Relationship Id="rId1" Type="http://schemas.openxmlformats.org/officeDocument/2006/relationships/video" Target="https://www.youtube.com/embed/uggEsWnWqys?feature=oembed" TargetMode="Externa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074" y="914399"/>
            <a:ext cx="7436452" cy="1509789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Hate Crime Awareness Slides</a:t>
            </a: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D3E245B2-1711-4553-A18A-E93F59F29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1" y="5347187"/>
            <a:ext cx="3390181" cy="12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07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8" y="0"/>
            <a:ext cx="9144793" cy="68585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5110" y="1465107"/>
            <a:ext cx="59958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If you think you’ve been discriminated because of your personal characteristics or you’ve seen someone being discriminated then, </a:t>
            </a:r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7544" y="3635586"/>
            <a:ext cx="5786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Tell your parents or family members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Tell your teacher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In an emergency, call police on 999</a:t>
            </a:r>
            <a:endParaRPr lang="en-GB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285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07" y="195938"/>
            <a:ext cx="6649391" cy="21161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8354" y="2494996"/>
            <a:ext cx="624404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</a:rPr>
              <a:t>Citizens Advice Rushmoor is one of the Third Party Reporting Centres (TPRCs), our aim is to overcome barriers by providing an alternative to directly reporting to the police, without which a number of hate incidents and crimes would never be reported or recorded</a:t>
            </a:r>
            <a:r>
              <a:rPr lang="en-GB" sz="24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5217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093" y="3697266"/>
            <a:ext cx="1839711" cy="11653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970" y="1380244"/>
            <a:ext cx="3763108" cy="1936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726" y="1031967"/>
            <a:ext cx="6361611" cy="864856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2800" b="0" u="sng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Charities offering Support and Help</a:t>
            </a:r>
            <a:endParaRPr lang="en-GB" sz="2800" b="0" u="sng" dirty="0">
              <a:solidFill>
                <a:srgbClr val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695" y="1875106"/>
            <a:ext cx="1280628" cy="1081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8055" t="25567" r="5404" b="29507"/>
          <a:stretch/>
        </p:blipFill>
        <p:spPr>
          <a:xfrm>
            <a:off x="4872041" y="3573749"/>
            <a:ext cx="2673819" cy="939211"/>
          </a:xfrm>
          <a:prstGeom prst="rect">
            <a:avLst/>
          </a:prstGeom>
        </p:spPr>
      </p:pic>
      <p:pic>
        <p:nvPicPr>
          <p:cNvPr id="9" name="Picture 10" descr="Logo lig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23" y="2667261"/>
            <a:ext cx="1016390" cy="101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009" y="2754144"/>
            <a:ext cx="3257470" cy="812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3808" y="4922301"/>
            <a:ext cx="3195996" cy="6237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9165" y="4480549"/>
            <a:ext cx="1629912" cy="11149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7099" y="3632378"/>
            <a:ext cx="1626866" cy="82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1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783" y="966652"/>
            <a:ext cx="2348748" cy="1430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656" y="966652"/>
            <a:ext cx="2481943" cy="1430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966653"/>
            <a:ext cx="1982755" cy="1430326"/>
          </a:xfrm>
          <a:prstGeom prst="rect">
            <a:avLst/>
          </a:prstGeom>
        </p:spPr>
      </p:pic>
      <p:pic>
        <p:nvPicPr>
          <p:cNvPr id="9" name="Online Media 8" title="Hate Crime Presentation Video 2">
            <a:hlinkClick r:id="" action="ppaction://media"/>
            <a:extLst>
              <a:ext uri="{FF2B5EF4-FFF2-40B4-BE49-F238E27FC236}">
                <a16:creationId xmlns:a16="http://schemas.microsoft.com/office/drawing/2014/main" id="{FF6B5A59-9D34-49FA-86AB-3C782EECF7C5}"/>
              </a:ext>
            </a:extLst>
          </p:cNvPr>
          <p:cNvPicPr>
            <a:picLocks noGrp="1" noRot="1" noChangeAspect="1"/>
          </p:cNvPicPr>
          <p:nvPr>
            <p:ph type="media" sz="quarter" idx="13"/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554163" y="2396979"/>
            <a:ext cx="6065837" cy="335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3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6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973" y="1182188"/>
            <a:ext cx="6142051" cy="44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4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731" y="1149530"/>
            <a:ext cx="6021978" cy="1111005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200" b="0" u="sng" dirty="0"/>
              <a:t>What is Hate Incident?</a:t>
            </a:r>
            <a:endParaRPr lang="en-GB" sz="3200" b="0" u="sng" dirty="0"/>
          </a:p>
        </p:txBody>
      </p:sp>
      <p:sp>
        <p:nvSpPr>
          <p:cNvPr id="5" name="Rectangle 4"/>
          <p:cNvSpPr/>
          <p:nvPr/>
        </p:nvSpPr>
        <p:spPr>
          <a:xfrm>
            <a:off x="1547948" y="2586445"/>
            <a:ext cx="613954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Any non-crime incident or discrimination which is seen by the victim or any other person, to be motivated by a hostility based on their  personal characteristics.</a:t>
            </a:r>
            <a:r>
              <a:rPr lang="en-US" sz="3200" dirty="0">
                <a:solidFill>
                  <a:srgbClr val="00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3508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ight Lively Blue Yellow Creative Geometric Through Train Background di  2020 | Desain banner, Gambar pastel, Des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1960878" y="1318807"/>
            <a:ext cx="5367384" cy="1303867"/>
          </a:xfrm>
        </p:spPr>
        <p:txBody>
          <a:bodyPr>
            <a:normAutofit fontScale="90000"/>
          </a:bodyPr>
          <a:lstStyle/>
          <a:p>
            <a:r>
              <a:rPr lang="en-US" sz="3600" b="0" u="sng" dirty="0"/>
              <a:t>What is Hate Crime ? 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66238" y="2791949"/>
            <a:ext cx="5956663" cy="2116183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“When a criminal offence is committed then the hate incident becomes hate crime.”</a:t>
            </a:r>
          </a:p>
        </p:txBody>
      </p:sp>
    </p:spTree>
    <p:extLst>
      <p:ext uri="{BB962C8B-B14F-4D97-AF65-F5344CB8AC3E}">
        <p14:creationId xmlns:p14="http://schemas.microsoft.com/office/powerpoint/2010/main" val="264632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01784" y="888066"/>
            <a:ext cx="6535708" cy="1303867"/>
          </a:xfrm>
        </p:spPr>
        <p:txBody>
          <a:bodyPr>
            <a:normAutofit/>
          </a:bodyPr>
          <a:lstStyle/>
          <a:p>
            <a:pPr algn="ctr"/>
            <a:r>
              <a:rPr lang="en-US" sz="3200" b="0" u="sng" dirty="0">
                <a:solidFill>
                  <a:schemeClr val="tx2"/>
                </a:solidFill>
              </a:rPr>
              <a:t>Video on Hate Crime </a:t>
            </a:r>
            <a:endParaRPr lang="en-GB" sz="3200" b="0" u="sng" dirty="0">
              <a:solidFill>
                <a:schemeClr val="tx2"/>
              </a:solidFill>
            </a:endParaRPr>
          </a:p>
        </p:txBody>
      </p:sp>
      <p:pic>
        <p:nvPicPr>
          <p:cNvPr id="6" name="Online Media 5" title="Haye Crime Presentation Video 1">
            <a:hlinkClick r:id="" action="ppaction://media"/>
            <a:extLst>
              <a:ext uri="{FF2B5EF4-FFF2-40B4-BE49-F238E27FC236}">
                <a16:creationId xmlns:a16="http://schemas.microsoft.com/office/drawing/2014/main" id="{593A085F-0D57-471D-B4A6-071F605DEDB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51076" y="2297112"/>
            <a:ext cx="6041848" cy="339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5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296" y="-118160"/>
            <a:ext cx="9144793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45522" y="1192221"/>
            <a:ext cx="6087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chemeClr val="tx2"/>
                </a:solidFill>
                <a:latin typeface="Open Sans"/>
                <a:ea typeface="+mj-ea"/>
                <a:cs typeface="Open Sans"/>
              </a:rPr>
              <a:t>Five Personal Characteristics </a:t>
            </a:r>
            <a:endParaRPr lang="en-GB" u="sng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2093" y="2468880"/>
            <a:ext cx="5330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Disability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Race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Religion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Transgender Identity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Sexual Orientation </a:t>
            </a:r>
            <a:endParaRPr lang="en-GB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32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6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316" y="1162595"/>
            <a:ext cx="5364569" cy="744582"/>
          </a:xfrm>
        </p:spPr>
        <p:txBody>
          <a:bodyPr>
            <a:normAutofit/>
          </a:bodyPr>
          <a:lstStyle/>
          <a:p>
            <a:r>
              <a:rPr lang="en-US" sz="3200" b="0" u="sng" dirty="0"/>
              <a:t>Examples of Hate Incident  </a:t>
            </a:r>
            <a:endParaRPr lang="en-GB" sz="3200" b="0" u="sn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73215" y="2227512"/>
            <a:ext cx="5981620" cy="2971505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Someone being called ‘Paki’ in the bus. </a:t>
            </a:r>
          </a:p>
          <a:p>
            <a:r>
              <a:rPr lang="en-GB" sz="24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 man in train station shouted ‘go back to your country’ to a Nepalese man. </a:t>
            </a:r>
          </a:p>
          <a:p>
            <a:r>
              <a:rPr lang="en-US" sz="24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 girl in wheelchair was being egged while walking in the street.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000000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477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756953" y="2552348"/>
            <a:ext cx="5630091" cy="19804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 kid being bullied by his friends in school for being gay.</a:t>
            </a:r>
          </a:p>
          <a:p>
            <a:r>
              <a:rPr lang="en-GB" sz="2400" dirty="0">
                <a:solidFill>
                  <a:srgbClr val="000000"/>
                </a:solidFill>
                <a:ea typeface="Open Sans" panose="020B0604020202020204" charset="0"/>
                <a:cs typeface="Open Sans" panose="020B0604020202020204" charset="0"/>
              </a:rPr>
              <a:t>A women was given a weird look because she was in burqa.</a:t>
            </a:r>
          </a:p>
          <a:p>
            <a:endParaRPr lang="en-US" sz="2400" dirty="0">
              <a:solidFill>
                <a:srgbClr val="000000"/>
              </a:solidFill>
              <a:ea typeface="Open Sans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651" y="1251820"/>
            <a:ext cx="545639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66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553" y="1201783"/>
            <a:ext cx="5701452" cy="705395"/>
          </a:xfrm>
        </p:spPr>
        <p:txBody>
          <a:bodyPr>
            <a:normAutofit/>
          </a:bodyPr>
          <a:lstStyle/>
          <a:p>
            <a:pPr algn="ctr"/>
            <a:r>
              <a:rPr lang="en-US" sz="3200" b="0" u="sng" dirty="0"/>
              <a:t>Examples of Hate Incidents</a:t>
            </a:r>
            <a:endParaRPr lang="en-GB" sz="3200" b="0" u="sn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69967" y="2390504"/>
            <a:ext cx="6204857" cy="278238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a typeface="Open Sans"/>
              </a:rPr>
              <a:t>Graffiti ‘Speak English’ painted at Building.</a:t>
            </a:r>
          </a:p>
          <a:p>
            <a:r>
              <a:rPr lang="en-US" sz="2400" dirty="0">
                <a:solidFill>
                  <a:srgbClr val="000000"/>
                </a:solidFill>
                <a:ea typeface="Open Sans"/>
              </a:rPr>
              <a:t>Group of teenagers called an Asian lady coronavirus.</a:t>
            </a:r>
          </a:p>
          <a:p>
            <a:r>
              <a:rPr lang="en-US" sz="2400" dirty="0">
                <a:solidFill>
                  <a:srgbClr val="000000"/>
                </a:solidFill>
                <a:ea typeface="Open Sans"/>
              </a:rPr>
              <a:t>Sharing hateful messages online about individual, groups and communities.</a:t>
            </a:r>
          </a:p>
        </p:txBody>
      </p:sp>
    </p:spTree>
    <p:extLst>
      <p:ext uri="{BB962C8B-B14F-4D97-AF65-F5344CB8AC3E}">
        <p14:creationId xmlns:p14="http://schemas.microsoft.com/office/powerpoint/2010/main" val="409281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425" y="885138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b="0" u="sng" dirty="0"/>
              <a:t>Impact and Consequences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50425" y="1927030"/>
            <a:ext cx="6030010" cy="3794501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0000"/>
                </a:solidFill>
              </a:rPr>
              <a:t>Loss of Confidence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0000"/>
                </a:solidFill>
              </a:rPr>
              <a:t>Loss of Independence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0000"/>
                </a:solidFill>
              </a:rPr>
              <a:t>Feared for physical safety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0000"/>
                </a:solidFill>
              </a:rPr>
              <a:t>Affects Mental Health such as, anxiety and depression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0000"/>
                </a:solidFill>
              </a:rPr>
              <a:t>Negative emotional responses such as, self-blame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0000"/>
                </a:solidFill>
              </a:rPr>
              <a:t>Change in behaviour such as, isolation  </a:t>
            </a:r>
          </a:p>
          <a:p>
            <a:pPr>
              <a:buFont typeface="Wingdings" panose="05000000000000000000" pitchFamily="2" charset="2"/>
              <a:buChar char="q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998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Content pages">
  <a:themeElements>
    <a:clrScheme name="Citizens Advice colour palette">
      <a:dk1>
        <a:srgbClr val="004B88"/>
      </a:dk1>
      <a:lt1>
        <a:srgbClr val="FFFFFF"/>
      </a:lt1>
      <a:dk2>
        <a:srgbClr val="004B88"/>
      </a:dk2>
      <a:lt2>
        <a:srgbClr val="FCBB69"/>
      </a:lt2>
      <a:accent1>
        <a:srgbClr val="57486B"/>
      </a:accent1>
      <a:accent2>
        <a:srgbClr val="A6D6AE"/>
      </a:accent2>
      <a:accent3>
        <a:srgbClr val="006278"/>
      </a:accent3>
      <a:accent4>
        <a:srgbClr val="FCCEBA"/>
      </a:accent4>
      <a:accent5>
        <a:srgbClr val="005742"/>
      </a:accent5>
      <a:accent6>
        <a:srgbClr val="C2BDDE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ushmoor Blank PowerPoint Presentation.potx" id="{2D20CF78-FF64-4D44-BF70-25826307BB1E}" vid="{D9390B04-D7FD-4609-BB0D-0F70872D8095}"/>
    </a:ext>
  </a:extLst>
</a:theme>
</file>

<file path=ppt/theme/theme2.xml><?xml version="1.0" encoding="utf-8"?>
<a:theme xmlns:a="http://schemas.openxmlformats.org/drawingml/2006/main" name="Custom Design">
  <a:themeElements>
    <a:clrScheme name="Citizens Advice colour palette">
      <a:dk1>
        <a:srgbClr val="004B88"/>
      </a:dk1>
      <a:lt1>
        <a:srgbClr val="FFFFFF"/>
      </a:lt1>
      <a:dk2>
        <a:srgbClr val="004B88"/>
      </a:dk2>
      <a:lt2>
        <a:srgbClr val="FCBB69"/>
      </a:lt2>
      <a:accent1>
        <a:srgbClr val="57486B"/>
      </a:accent1>
      <a:accent2>
        <a:srgbClr val="A6D6AE"/>
      </a:accent2>
      <a:accent3>
        <a:srgbClr val="006278"/>
      </a:accent3>
      <a:accent4>
        <a:srgbClr val="FCCEBA"/>
      </a:accent4>
      <a:accent5>
        <a:srgbClr val="005742"/>
      </a:accent5>
      <a:accent6>
        <a:srgbClr val="C2BDDE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ushmoor Blank PowerPoint Presentation.potx" id="{2D20CF78-FF64-4D44-BF70-25826307BB1E}" vid="{E574AC38-3D08-4A20-9646-1026629E509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4FE4937B02D5419D72F4FA1F9E34BF" ma:contentTypeVersion="12" ma:contentTypeDescription="Create a new document." ma:contentTypeScope="" ma:versionID="6cf2815ef4aa41d38ba987bcaf5ac1ad">
  <xsd:schema xmlns:xsd="http://www.w3.org/2001/XMLSchema" xmlns:xs="http://www.w3.org/2001/XMLSchema" xmlns:p="http://schemas.microsoft.com/office/2006/metadata/properties" xmlns:ns2="f69693ba-116f-40aa-ae3e-bbfef1647018" xmlns:ns3="acd605da-4e49-4c55-ac89-d91ce20dc1f3" targetNamespace="http://schemas.microsoft.com/office/2006/metadata/properties" ma:root="true" ma:fieldsID="c0edfbdcd09f008dae39bcb75bf6e657" ns2:_="" ns3:_="">
    <xsd:import namespace="f69693ba-116f-40aa-ae3e-bbfef1647018"/>
    <xsd:import namespace="acd605da-4e49-4c55-ac89-d91ce20dc1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9693ba-116f-40aa-ae3e-bbfef16470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d605da-4e49-4c55-ac89-d91ce20dc1f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F6AF0A-5DCD-4BD0-A690-E699F9D55A43}">
  <ds:schemaRefs>
    <ds:schemaRef ds:uri="http://purl.org/dc/terms/"/>
    <ds:schemaRef ds:uri="http://www.w3.org/XML/1998/namespace"/>
    <ds:schemaRef ds:uri="http://purl.org/dc/dcmitype/"/>
    <ds:schemaRef ds:uri="5f9ea357-d182-4e50-9595-42c9a909358d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67E0277-117F-4F64-9C5D-0CF252DAA7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AFCB6F-AF41-43A9-A95E-A7D0777630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9693ba-116f-40aa-ae3e-bbfef1647018"/>
    <ds:schemaRef ds:uri="acd605da-4e49-4c55-ac89-d91ce20dc1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3711</TotalTime>
  <Words>301</Words>
  <Application>Microsoft Office PowerPoint</Application>
  <PresentationFormat>On-screen Show (4:3)</PresentationFormat>
  <Paragraphs>36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Open Sans</vt:lpstr>
      <vt:lpstr>Calibri</vt:lpstr>
      <vt:lpstr>Arial</vt:lpstr>
      <vt:lpstr>Wingdings</vt:lpstr>
      <vt:lpstr>Content pages</vt:lpstr>
      <vt:lpstr>Custom Design</vt:lpstr>
      <vt:lpstr>Hate Crime Awareness Slides</vt:lpstr>
      <vt:lpstr>What is Hate Incident?</vt:lpstr>
      <vt:lpstr>What is Hate Crime ?  </vt:lpstr>
      <vt:lpstr>Video on Hate Crime </vt:lpstr>
      <vt:lpstr>PowerPoint Presentation</vt:lpstr>
      <vt:lpstr>Examples of Hate Incident  </vt:lpstr>
      <vt:lpstr>PowerPoint Presentation</vt:lpstr>
      <vt:lpstr>Examples of Hate Incidents</vt:lpstr>
      <vt:lpstr>Impact and Consequences</vt:lpstr>
      <vt:lpstr>PowerPoint Presentation</vt:lpstr>
      <vt:lpstr>PowerPoint Presentation</vt:lpstr>
      <vt:lpstr>Charities offering Support and Help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does Citizens Advice do?</dc:title>
  <dc:creator>Jamie Ayres</dc:creator>
  <cp:lastModifiedBy>Jamie Ayres</cp:lastModifiedBy>
  <cp:revision>347</cp:revision>
  <dcterms:created xsi:type="dcterms:W3CDTF">2017-07-21T13:31:38Z</dcterms:created>
  <dcterms:modified xsi:type="dcterms:W3CDTF">2020-10-12T19:35:23Z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0x010100A14FE4937B02D5419D72F4FA1F9E34BF</vt:lpwstr>
  </property>
</Properties>
</file>